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59" r:id="rId5"/>
    <p:sldId id="260" r:id="rId6"/>
    <p:sldId id="269" r:id="rId7"/>
    <p:sldId id="270" r:id="rId8"/>
    <p:sldId id="264" r:id="rId9"/>
    <p:sldId id="272" r:id="rId10"/>
    <p:sldId id="271" r:id="rId11"/>
  </p:sldIdLst>
  <p:sldSz cx="14630400" cy="8229600"/>
  <p:notesSz cx="8229600" cy="14630400"/>
  <p:embeddedFontLst>
    <p:embeddedFont>
      <p:font typeface="Exo 2" panose="020B0604020202020204" charset="0"/>
      <p:regular r:id="rId13"/>
      <p:bold r:id="rId14"/>
      <p:italic r:id="rId15"/>
      <p:boldItalic r:id="rId16"/>
    </p:embeddedFont>
    <p:embeddedFont>
      <p:font typeface="Exo 2 ExtraLight" panose="020B0604020202020204" charset="0"/>
      <p:regular r:id="rId17"/>
      <p:bold r:id="rId18"/>
      <p:italic r:id="rId19"/>
      <p:boldItalic r:id="rId20"/>
    </p:embeddedFont>
    <p:embeddedFont>
      <p:font typeface="Exo 2 Light" panose="020B0604020202020204" charset="0"/>
      <p:regular r:id="rId21"/>
      <p:bold r:id="rId22"/>
      <p:italic r:id="rId23"/>
      <p:boldItalic r:id="rId24"/>
    </p:embeddedFont>
    <p:embeddedFont>
      <p:font typeface="Exo 2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E"/>
    <a:srgbClr val="E1E0DB"/>
    <a:srgbClr val="BFBBAF"/>
    <a:srgbClr val="F5F1EF"/>
    <a:srgbClr val="20541B"/>
    <a:srgbClr val="2B2722"/>
    <a:srgbClr val="DBFA3C"/>
    <a:srgbClr val="FBFCFE"/>
    <a:srgbClr val="325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presProps" Target="pres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5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76F0-3E59-A6BE-70A4-49C64E7E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B77D3-42D9-8EC1-7D2D-15B684AF5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48687-115E-B38E-8CB2-E5667231F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225D8-FC2B-3D32-E5D0-8BE13E656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0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F1D5-61DA-109F-8FA6-7D20B61E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40ACB-881C-877C-A24B-BB283E30C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0C9CB-E3D5-E05E-6F34-1217E150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B938C-9CFB-474D-1083-D8EAA81A4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8949-4F62-C82A-8DC0-27117CCF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9B95F-AFF3-DA38-F7EC-5E034547E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6F0AA-C312-E688-2B0D-B77CD57E6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B50B-D7C3-A80C-8CBF-29C80FBB2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5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E74B-311C-ECE4-51FF-1EC7CAB2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D8A77-521C-508F-83BA-1B5BE55CC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79373-0345-6AE2-9F44-AAA0567AC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2B58F-5D9E-3210-CD42-9F1F0BFCA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0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AF4F1-54A7-FB94-39F5-D524D0C5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5B6A1-313C-0018-41E2-FB09C2087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9B9FA-6AB4-136C-5120-F00C99551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6F464-0DA0-455F-63AE-3DAF0558A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1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3F54-E942-61AF-BEBB-28CF467B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323E2-0F4A-4F1A-CC16-F05A9CB4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1BC00-8C00-C4BA-AF4B-B38B88B5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89EB6-A155-66C7-613C-52CB70944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2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1.pn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hyperlink" Target="https://www.linkedin.com/company/expertise-inteligencia-e-pesquisa-de-mercado/" TargetMode="External"/><Relationship Id="rId10" Type="http://schemas.openxmlformats.org/officeDocument/2006/relationships/image" Target="../media/image26.emf"/><Relationship Id="rId4" Type="http://schemas.openxmlformats.org/officeDocument/2006/relationships/hyperlink" Target="https://www.instagram.com/expertiseinterpretedomercado/" TargetMode="External"/><Relationship Id="rId9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g"/><Relationship Id="rId4" Type="http://schemas.openxmlformats.org/officeDocument/2006/relationships/hyperlink" Target="https://processamento-estatistico-expertise.streamlit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3597-7A96-A5AD-DD94-5E94E406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47F746-8128-619D-DD8F-79AD8AB6D04A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oogle Shape;54;p13">
            <a:extLst>
              <a:ext uri="{FF2B5EF4-FFF2-40B4-BE49-F238E27FC236}">
                <a16:creationId xmlns:a16="http://schemas.microsoft.com/office/drawing/2014/main" id="{BDB50ED6-9288-683E-C480-F536DA77B2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2" t="523" r="809" b="73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56;p13">
            <a:extLst>
              <a:ext uri="{FF2B5EF4-FFF2-40B4-BE49-F238E27FC236}">
                <a16:creationId xmlns:a16="http://schemas.microsoft.com/office/drawing/2014/main" id="{0C188D72-7204-8410-E903-D75D431D0A18}"/>
              </a:ext>
            </a:extLst>
          </p:cNvPr>
          <p:cNvCxnSpPr>
            <a:cxnSpLocks/>
          </p:cNvCxnSpPr>
          <p:nvPr/>
        </p:nvCxnSpPr>
        <p:spPr>
          <a:xfrm>
            <a:off x="939531" y="3775580"/>
            <a:ext cx="1977940" cy="0"/>
          </a:xfrm>
          <a:prstGeom prst="straightConnector1">
            <a:avLst/>
          </a:prstGeom>
          <a:noFill/>
          <a:ln w="9525" cap="flat" cmpd="sng">
            <a:solidFill>
              <a:srgbClr val="DBFA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1828A3E7-2798-D82D-B186-D68E7EB8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64" y="2545586"/>
            <a:ext cx="4047891" cy="980425"/>
          </a:xfrm>
          <a:prstGeom prst="rect">
            <a:avLst/>
          </a:prstGeom>
        </p:spPr>
      </p:pic>
      <p:sp>
        <p:nvSpPr>
          <p:cNvPr id="10" name="Google Shape;63;p14">
            <a:extLst>
              <a:ext uri="{FF2B5EF4-FFF2-40B4-BE49-F238E27FC236}">
                <a16:creationId xmlns:a16="http://schemas.microsoft.com/office/drawing/2014/main" id="{2D6D5340-55F7-6D5A-CCE6-C028DEB36D05}"/>
              </a:ext>
            </a:extLst>
          </p:cNvPr>
          <p:cNvSpPr txBox="1"/>
          <p:nvPr/>
        </p:nvSpPr>
        <p:spPr>
          <a:xfrm>
            <a:off x="1085064" y="4660127"/>
            <a:ext cx="5739482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5F1EF"/>
                </a:solidFill>
                <a:latin typeface="Exo 2"/>
              </a:rPr>
              <a:t>Nova Ferramenta para o Processamento do Relatório Estatístico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3600" b="1" dirty="0">
              <a:solidFill>
                <a:srgbClr val="F5F1E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73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4;p19">
            <a:extLst>
              <a:ext uri="{FF2B5EF4-FFF2-40B4-BE49-F238E27FC236}">
                <a16:creationId xmlns:a16="http://schemas.microsoft.com/office/drawing/2014/main" id="{D6F76FF7-AF36-AF11-BE80-C3F710DEE1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40" r="44592"/>
          <a:stretch/>
        </p:blipFill>
        <p:spPr>
          <a:xfrm>
            <a:off x="0" y="0"/>
            <a:ext cx="5185317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2;p25">
            <a:extLst>
              <a:ext uri="{FF2B5EF4-FFF2-40B4-BE49-F238E27FC236}">
                <a16:creationId xmlns:a16="http://schemas.microsoft.com/office/drawing/2014/main" id="{66CB5D6C-8508-7E79-519A-A64218C72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096" y="780591"/>
            <a:ext cx="3609406" cy="68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45;p25">
            <a:extLst>
              <a:ext uri="{FF2B5EF4-FFF2-40B4-BE49-F238E27FC236}">
                <a16:creationId xmlns:a16="http://schemas.microsoft.com/office/drawing/2014/main" id="{13686DC4-596F-5FDC-D745-84EF1BB050A9}"/>
              </a:ext>
            </a:extLst>
          </p:cNvPr>
          <p:cNvCxnSpPr>
            <a:cxnSpLocks/>
          </p:cNvCxnSpPr>
          <p:nvPr/>
        </p:nvCxnSpPr>
        <p:spPr>
          <a:xfrm>
            <a:off x="4568025" y="1981511"/>
            <a:ext cx="4040716" cy="0"/>
          </a:xfrm>
          <a:prstGeom prst="straightConnector1">
            <a:avLst/>
          </a:prstGeom>
          <a:noFill/>
          <a:ln w="57150" cap="flat" cmpd="sng">
            <a:solidFill>
              <a:srgbClr val="DBFA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43;p25">
            <a:extLst>
              <a:ext uri="{FF2B5EF4-FFF2-40B4-BE49-F238E27FC236}">
                <a16:creationId xmlns:a16="http://schemas.microsoft.com/office/drawing/2014/main" id="{3AA9F95A-A3F9-5930-E900-79A1AB7B917B}"/>
              </a:ext>
            </a:extLst>
          </p:cNvPr>
          <p:cNvSpPr txBox="1"/>
          <p:nvPr/>
        </p:nvSpPr>
        <p:spPr>
          <a:xfrm>
            <a:off x="6014096" y="2281495"/>
            <a:ext cx="738967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</a:rPr>
              <a:t>Tome decisões com inteligência produzida por quem sabe interpretar as necessidades do seu negócio. </a:t>
            </a:r>
            <a:endParaRPr sz="2400" dirty="0">
              <a:solidFill>
                <a:srgbClr val="1F531C"/>
              </a:solidFill>
            </a:endParaRPr>
          </a:p>
        </p:txBody>
      </p:sp>
      <p:sp>
        <p:nvSpPr>
          <p:cNvPr id="17" name="Google Shape;241;p25">
            <a:extLst>
              <a:ext uri="{FF2B5EF4-FFF2-40B4-BE49-F238E27FC236}">
                <a16:creationId xmlns:a16="http://schemas.microsoft.com/office/drawing/2014/main" id="{256E87A9-264F-295C-6593-B47206DC9F93}"/>
              </a:ext>
            </a:extLst>
          </p:cNvPr>
          <p:cNvSpPr txBox="1">
            <a:spLocks/>
          </p:cNvSpPr>
          <p:nvPr/>
        </p:nvSpPr>
        <p:spPr>
          <a:xfrm>
            <a:off x="6816637" y="3718323"/>
            <a:ext cx="5327041" cy="318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SzPts val="990"/>
            </a:pPr>
            <a: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  <a:t>+55 (31) 4501-2020 </a:t>
            </a:r>
            <a:b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</a:br>
            <a:br>
              <a:rPr lang="pt-BR" sz="105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  <a:t>atendimento@expertise.net.br </a:t>
            </a:r>
          </a:p>
          <a:p>
            <a:pPr algn="l">
              <a:buSzPts val="990"/>
            </a:pPr>
            <a:br>
              <a:rPr lang="pt-BR" sz="120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  <a:t>Rua Levindo Lopes, 357 - 7º andar, </a:t>
            </a:r>
            <a:b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  <a:t>Belo Horizonte (MG)</a:t>
            </a:r>
            <a:b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</a:br>
            <a:br>
              <a:rPr lang="pt-BR" sz="120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b="1" u="sng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@expertiseinterpretedomercado</a:t>
            </a:r>
            <a:br>
              <a:rPr lang="pt-BR" sz="1600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pt-BR" sz="120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b="1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expertise-</a:t>
            </a:r>
            <a:r>
              <a:rPr lang="pt-BR" sz="1600" b="1" dirty="0" err="1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</a:t>
            </a:r>
            <a:r>
              <a:rPr lang="pt-BR" sz="1600" b="1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-e-pesquisa-de-mercado</a:t>
            </a:r>
            <a:br>
              <a:rPr lang="pt-BR" sz="1600" dirty="0">
                <a:latin typeface="Exo 2 Light"/>
                <a:ea typeface="Exo 2 Light"/>
                <a:cs typeface="Exo 2 Light"/>
                <a:sym typeface="Exo 2 Light"/>
              </a:rPr>
            </a:br>
            <a:br>
              <a:rPr lang="pt-BR" sz="1200" dirty="0">
                <a:latin typeface="Exo 2 Light"/>
                <a:ea typeface="Exo 2 Light"/>
                <a:cs typeface="Exo 2 Light"/>
                <a:sym typeface="Exo 2 Light"/>
              </a:rPr>
            </a:br>
            <a:r>
              <a:rPr lang="pt-BR" sz="1600" b="1" u="sng" dirty="0">
                <a:solidFill>
                  <a:srgbClr val="1F531C"/>
                </a:solidFill>
                <a:latin typeface="Exo 2 Light"/>
                <a:ea typeface="Exo 2 Light"/>
                <a:cs typeface="Exo 2 Light"/>
                <a:sym typeface="Exo 2 Light"/>
              </a:rPr>
              <a:t>www.expertise.net.br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4A1FC0E-EBF4-EF90-B5A8-C698C33D291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8029" y="6159653"/>
            <a:ext cx="306000" cy="306000"/>
          </a:xfrm>
          <a:prstGeom prst="rect">
            <a:avLst/>
          </a:prstGeom>
          <a:effectLst/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4ABDB60-E593-D285-C095-5CDFD7C4E9E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8029" y="5748647"/>
            <a:ext cx="306000" cy="306000"/>
          </a:xfrm>
          <a:prstGeom prst="rect">
            <a:avLst/>
          </a:prstGeom>
          <a:effectLst/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BDB1B5F-1157-DE3A-BD57-AD47B7CA789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5383" y="5328335"/>
            <a:ext cx="306000" cy="306000"/>
          </a:xfrm>
          <a:prstGeom prst="rect">
            <a:avLst/>
          </a:prstGeom>
          <a:effectLst/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75D62BA-56AC-3428-F665-EF4CB8B539A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34115" y="4698951"/>
            <a:ext cx="306000" cy="341999"/>
          </a:xfrm>
          <a:prstGeom prst="rect">
            <a:avLst/>
          </a:prstGeom>
          <a:effectLst/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82B1912-3D1D-08C0-58BF-6E8218447C7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07156" y="4278639"/>
            <a:ext cx="432000" cy="207360"/>
          </a:xfrm>
          <a:prstGeom prst="rect">
            <a:avLst/>
          </a:prstGeom>
          <a:effectLst/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0C2D7F3-1932-F18F-8CF5-89E3896BF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23915" y="3805244"/>
            <a:ext cx="326400" cy="306000"/>
          </a:xfrm>
          <a:prstGeom prst="rect">
            <a:avLst/>
          </a:prstGeom>
          <a:effectLst/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84014A58-C3D4-D8A0-7D38-C4C874F97F6A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Google Shape;245;p25">
            <a:extLst>
              <a:ext uri="{FF2B5EF4-FFF2-40B4-BE49-F238E27FC236}">
                <a16:creationId xmlns:a16="http://schemas.microsoft.com/office/drawing/2014/main" id="{1DADCC81-3DFC-DB12-1C13-58B721B83FBC}"/>
              </a:ext>
            </a:extLst>
          </p:cNvPr>
          <p:cNvCxnSpPr>
            <a:cxnSpLocks/>
          </p:cNvCxnSpPr>
          <p:nvPr/>
        </p:nvCxnSpPr>
        <p:spPr>
          <a:xfrm>
            <a:off x="12344400" y="6884334"/>
            <a:ext cx="2286000" cy="0"/>
          </a:xfrm>
          <a:prstGeom prst="straightConnector1">
            <a:avLst/>
          </a:prstGeom>
          <a:noFill/>
          <a:ln w="57150" cap="flat" cmpd="sng">
            <a:solidFill>
              <a:srgbClr val="DBFA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3D3D5CF-1086-0D04-98C6-D7524AF93C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1060" y="7110751"/>
            <a:ext cx="3586680" cy="7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8826D-A23A-8D23-78A6-F810ECE5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72117B93-FC9E-01DB-9641-7B2E3AEF413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B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E3FAA29-F7C4-8C53-A02E-FA687750F28F}"/>
              </a:ext>
            </a:extLst>
          </p:cNvPr>
          <p:cNvSpPr/>
          <p:nvPr/>
        </p:nvSpPr>
        <p:spPr>
          <a:xfrm>
            <a:off x="5994202" y="5828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2050" b="1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AA07959-D7BD-EDD5-DDE5-1DB66D05A5F0}"/>
              </a:ext>
            </a:extLst>
          </p:cNvPr>
          <p:cNvSpPr/>
          <p:nvPr/>
        </p:nvSpPr>
        <p:spPr>
          <a:xfrm>
            <a:off x="7303770" y="1335643"/>
            <a:ext cx="22860" cy="6311027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5DBD823-9277-4604-73B8-B8C027C39050}"/>
              </a:ext>
            </a:extLst>
          </p:cNvPr>
          <p:cNvSpPr/>
          <p:nvPr/>
        </p:nvSpPr>
        <p:spPr>
          <a:xfrm>
            <a:off x="6915388" y="1561981"/>
            <a:ext cx="422672" cy="22860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C0F0427-5E03-4C79-8934-948F5340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64" y="1494175"/>
            <a:ext cx="158472" cy="15847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626482EB-C348-8F01-3C6F-7F29CF129959}"/>
              </a:ext>
            </a:extLst>
          </p:cNvPr>
          <p:cNvSpPr/>
          <p:nvPr/>
        </p:nvSpPr>
        <p:spPr>
          <a:xfrm>
            <a:off x="2883456" y="1408271"/>
            <a:ext cx="358628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Introdução: Desafios do SPSS</a:t>
            </a:r>
            <a:endParaRPr lang="en-US" sz="205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F3F155C-3C65-2C3E-2BA2-D711FDFA1469}"/>
              </a:ext>
            </a:extLst>
          </p:cNvPr>
          <p:cNvSpPr/>
          <p:nvPr/>
        </p:nvSpPr>
        <p:spPr>
          <a:xfrm>
            <a:off x="7292340" y="2830116"/>
            <a:ext cx="422672" cy="22860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2E8EE1A-57CB-9D10-A2F2-FEF46041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64" y="2762310"/>
            <a:ext cx="158472" cy="15847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0E8D2401-7AC8-1EF2-59E8-D3107D970EF6}"/>
              </a:ext>
            </a:extLst>
          </p:cNvPr>
          <p:cNvSpPr/>
          <p:nvPr/>
        </p:nvSpPr>
        <p:spPr>
          <a:xfrm>
            <a:off x="8160663" y="267640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A Solução da Expertise</a:t>
            </a:r>
            <a:endParaRPr lang="en-US" sz="205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C433F17-520E-BF99-3E23-C2E7698C99C5}"/>
              </a:ext>
            </a:extLst>
          </p:cNvPr>
          <p:cNvSpPr/>
          <p:nvPr/>
        </p:nvSpPr>
        <p:spPr>
          <a:xfrm>
            <a:off x="6915388" y="3923228"/>
            <a:ext cx="422672" cy="22860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1DC38DC-187D-6FCE-4BF4-2227D43E92C4}"/>
              </a:ext>
            </a:extLst>
          </p:cNvPr>
          <p:cNvSpPr/>
          <p:nvPr/>
        </p:nvSpPr>
        <p:spPr>
          <a:xfrm>
            <a:off x="3827740" y="376951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Recursos</a:t>
            </a:r>
            <a:r>
              <a:rPr lang="en-US" sz="205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Principais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A8130B9-5AE3-FDCB-CA45-A0523453148B}"/>
              </a:ext>
            </a:extLst>
          </p:cNvPr>
          <p:cNvSpPr/>
          <p:nvPr/>
        </p:nvSpPr>
        <p:spPr>
          <a:xfrm>
            <a:off x="7292340" y="5016341"/>
            <a:ext cx="422672" cy="22860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66ECA3E-C15E-73F9-BA5A-81F0D305E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64" y="4948535"/>
            <a:ext cx="158472" cy="158472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D395FE4D-10EF-DC41-1B9D-E6E4C68DBCFC}"/>
              </a:ext>
            </a:extLst>
          </p:cNvPr>
          <p:cNvSpPr/>
          <p:nvPr/>
        </p:nvSpPr>
        <p:spPr>
          <a:xfrm>
            <a:off x="8160663" y="4862632"/>
            <a:ext cx="313051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Vantagens </a:t>
            </a:r>
            <a:r>
              <a:rPr lang="en-US" sz="20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Comparativas</a:t>
            </a:r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31C50DB4-3707-4CD4-9BF2-7BD666D1FE23}"/>
              </a:ext>
            </a:extLst>
          </p:cNvPr>
          <p:cNvSpPr/>
          <p:nvPr/>
        </p:nvSpPr>
        <p:spPr>
          <a:xfrm>
            <a:off x="6915388" y="6109454"/>
            <a:ext cx="422672" cy="22860"/>
          </a:xfrm>
          <a:prstGeom prst="roundRect">
            <a:avLst>
              <a:gd name="adj" fmla="val 138692"/>
            </a:avLst>
          </a:prstGeom>
          <a:solidFill>
            <a:srgbClr val="DBFA3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0F3F8CA7-8E49-07B6-5B48-BAF297F5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64" y="6041648"/>
            <a:ext cx="158472" cy="158472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67448201-A206-305E-927F-A2FD2556EB25}"/>
              </a:ext>
            </a:extLst>
          </p:cNvPr>
          <p:cNvSpPr/>
          <p:nvPr/>
        </p:nvSpPr>
        <p:spPr>
          <a:xfrm>
            <a:off x="3526036" y="5955744"/>
            <a:ext cx="294370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Demonstração</a:t>
            </a:r>
            <a:r>
              <a:rPr lang="en-US" sz="205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 Acesso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29D50D9-3C38-E964-74F7-E879DD35E674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2B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62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06E8-CE5A-9A62-8DE5-EC6B11DBC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73A2CFD-E8C9-982A-4A3E-EAF333FA8D9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2E93B2D-3126-7E23-E80C-1F7778AD512A}"/>
              </a:ext>
            </a:extLst>
          </p:cNvPr>
          <p:cNvSpPr/>
          <p:nvPr/>
        </p:nvSpPr>
        <p:spPr>
          <a:xfrm>
            <a:off x="659487" y="518160"/>
            <a:ext cx="6811830" cy="1139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200" b="1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Os Desafios do Processamento </a:t>
            </a:r>
            <a:br>
              <a:rPr lang="en-US" sz="3200" b="1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</a:br>
            <a:r>
              <a:rPr lang="en-US" sz="3200" b="1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Estatístico com SPSS</a:t>
            </a:r>
            <a:endParaRPr lang="en-US" sz="3200" b="1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C82AC9-4B61-A6E8-A959-9372CEFE741B}"/>
              </a:ext>
            </a:extLst>
          </p:cNvPr>
          <p:cNvSpPr/>
          <p:nvPr/>
        </p:nvSpPr>
        <p:spPr>
          <a:xfrm>
            <a:off x="659487" y="1805956"/>
            <a:ext cx="6425922" cy="7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Para muitos analistas e estatísticos, o SPSS é uma ferramenta familiar para a criação de tabelas. </a:t>
            </a:r>
            <a:endParaRPr lang="en-US" sz="1450" dirty="0">
              <a:latin typeface="Exo 2" panose="020B060402020202020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61C6AA1-814D-AE7C-2F5C-AEE0205C591F}"/>
              </a:ext>
            </a:extLst>
          </p:cNvPr>
          <p:cNvSpPr/>
          <p:nvPr/>
        </p:nvSpPr>
        <p:spPr>
          <a:xfrm>
            <a:off x="564032" y="6258888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Criação Tabela por Tabela:</a:t>
            </a: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O processo de gerar cada tabela individualmente consome tempo e é propenso a erros manuais.</a:t>
            </a:r>
            <a:endParaRPr lang="en-US" sz="1450" dirty="0">
              <a:latin typeface="Exo 2" panose="020B060402020202020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7432C4C-42B8-B69A-F66A-F48B7004DB34}"/>
              </a:ext>
            </a:extLst>
          </p:cNvPr>
          <p:cNvSpPr/>
          <p:nvPr/>
        </p:nvSpPr>
        <p:spPr>
          <a:xfrm>
            <a:off x="564032" y="6927662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Padrões de Erro:</a:t>
            </a: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A intervenção humana repetida pode levar a inconsistências e erros que comprometem a qualidade dos dados.</a:t>
            </a:r>
            <a:endParaRPr lang="en-US" sz="1450" dirty="0">
              <a:latin typeface="Exo 2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41FF53-7FA6-E421-8622-7DB33F4EFBB5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CB4FF75-58A3-DF45-AAC0-B373CC50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441" y="0"/>
            <a:ext cx="6980958" cy="8229600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E768117-39A7-EDE7-F385-697880D0AC0F}"/>
              </a:ext>
            </a:extLst>
          </p:cNvPr>
          <p:cNvSpPr/>
          <p:nvPr/>
        </p:nvSpPr>
        <p:spPr>
          <a:xfrm>
            <a:off x="564032" y="3210784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Facilidade no tratamento dos dados:</a:t>
            </a: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A forma de estruturação das variáveis do SPSS facilita a consistência e a transformação dos dados</a:t>
            </a:r>
            <a:endParaRPr lang="en-US" sz="1450" dirty="0">
              <a:latin typeface="Exo 2" panose="020B060402020202020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517640B5-F39E-8BD7-B94F-856B053B06BB}"/>
              </a:ext>
            </a:extLst>
          </p:cNvPr>
          <p:cNvSpPr/>
          <p:nvPr/>
        </p:nvSpPr>
        <p:spPr>
          <a:xfrm>
            <a:off x="251798" y="5789506"/>
            <a:ext cx="6425922" cy="7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400" b="1" u="sng" dirty="0">
                <a:latin typeface="Exo 2" panose="020B0604020202020204" charset="0"/>
                <a:ea typeface="Roboto" pitchFamily="34" charset="-122"/>
                <a:cs typeface="Roboto" pitchFamily="34" charset="-120"/>
              </a:rPr>
              <a:t>Desafios</a:t>
            </a:r>
            <a:r>
              <a:rPr lang="en-US" sz="2400" b="1" dirty="0">
                <a:latin typeface="Exo 2" panose="020B0604020202020204" charset="0"/>
                <a:ea typeface="Roboto" pitchFamily="34" charset="-122"/>
                <a:cs typeface="Roboto" pitchFamily="34" charset="-120"/>
              </a:rPr>
              <a:t>:</a:t>
            </a:r>
            <a:endParaRPr lang="en-US" sz="2400" b="1" dirty="0">
              <a:latin typeface="Exo 2" panose="020B060402020202020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E69F3EB-1D78-8D8B-2D47-ED3B441BB92C}"/>
              </a:ext>
            </a:extLst>
          </p:cNvPr>
          <p:cNvSpPr/>
          <p:nvPr/>
        </p:nvSpPr>
        <p:spPr>
          <a:xfrm>
            <a:off x="347253" y="2834825"/>
            <a:ext cx="6425922" cy="7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400" b="1" u="sng" dirty="0">
                <a:latin typeface="Exo 2" panose="020B0604020202020204" charset="0"/>
                <a:ea typeface="Roboto" pitchFamily="34" charset="-122"/>
                <a:cs typeface="Roboto" pitchFamily="34" charset="-120"/>
              </a:rPr>
              <a:t>Pontos positivos</a:t>
            </a:r>
            <a:r>
              <a:rPr lang="en-US" sz="2400" b="1" dirty="0">
                <a:latin typeface="Exo 2" panose="020B0604020202020204" charset="0"/>
                <a:ea typeface="Roboto" pitchFamily="34" charset="-122"/>
                <a:cs typeface="Roboto" pitchFamily="34" charset="-120"/>
              </a:rPr>
              <a:t>:</a:t>
            </a:r>
            <a:endParaRPr lang="en-US" sz="2400" b="1" dirty="0">
              <a:latin typeface="Exo 2" panose="020B0604020202020204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5A8A030-D71D-88BB-5428-3BD93895CBFF}"/>
              </a:ext>
            </a:extLst>
          </p:cNvPr>
          <p:cNvSpPr/>
          <p:nvPr/>
        </p:nvSpPr>
        <p:spPr>
          <a:xfrm>
            <a:off x="564032" y="3961728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Variedade de técnicas:</a:t>
            </a: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Contém diversas técnicas e metodologias estatísticas e o uso é bem intuitivo.</a:t>
            </a:r>
            <a:endParaRPr lang="en-US" sz="1450" dirty="0">
              <a:latin typeface="Exo 2" panose="020B0604020202020204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B78E9D4-7C04-7DEF-31A8-970694B2A852}"/>
              </a:ext>
            </a:extLst>
          </p:cNvPr>
          <p:cNvSpPr/>
          <p:nvPr/>
        </p:nvSpPr>
        <p:spPr>
          <a:xfrm>
            <a:off x="564032" y="475332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Ponderação:</a:t>
            </a:r>
            <a:r>
              <a:rPr lang="en-US" sz="14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Trabalhar com dados ponderados no SPSS é simples e rápido</a:t>
            </a:r>
            <a:endParaRPr lang="en-US" sz="1450" dirty="0"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20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E623FE1-0522-6DE1-68C1-2FD6C99499E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/>
          <p:cNvSpPr/>
          <p:nvPr/>
        </p:nvSpPr>
        <p:spPr>
          <a:xfrm>
            <a:off x="793790" y="2033111"/>
            <a:ext cx="109982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Solução: Precisão e Agilidade</a:t>
            </a:r>
            <a:endParaRPr lang="en-US" sz="4450" b="1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29408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 Expertise desenvolveu uma nova ferramenta inovadora para otimizar a criação do Processamento de Dados, superando as limitações das abordagens tradicionais. Construída em Python, nossa solução oferece uma alternativa robusta e eficiente.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45594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541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601980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4637341"/>
            <a:ext cx="331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Desenvolvida em Python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512776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Linguagem de programação moderna, conhecida por sua flexibilidade e poder em análise de dados.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45594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541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4601980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4637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Geração Mais Rápida</a:t>
            </a:r>
            <a:endParaRPr lang="en-US" sz="2200" dirty="0">
              <a:solidFill>
                <a:srgbClr val="20541B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5973008" y="512776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Redução significativa no tempo necessário para gerar relatórios estatísticos complexos.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45594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0541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4601980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4637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Menos Erros</a:t>
            </a:r>
            <a:endParaRPr lang="en-US" sz="2200" dirty="0">
              <a:solidFill>
                <a:srgbClr val="20541B"/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10415111" y="512776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que minimiza a ocorrência de falhas humanas, garantindo maior precisão.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B7750ED-346E-1FB1-5E0E-2752BFCD1F22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4;p21">
            <a:extLst>
              <a:ext uri="{FF2B5EF4-FFF2-40B4-BE49-F238E27FC236}">
                <a16:creationId xmlns:a16="http://schemas.microsoft.com/office/drawing/2014/main" id="{A28AE779-77AC-D2A7-D3C3-4207DB50C591}"/>
              </a:ext>
            </a:extLst>
          </p:cNvPr>
          <p:cNvSpPr/>
          <p:nvPr/>
        </p:nvSpPr>
        <p:spPr>
          <a:xfrm>
            <a:off x="24" y="0"/>
            <a:ext cx="14630375" cy="8229600"/>
          </a:xfrm>
          <a:prstGeom prst="rect">
            <a:avLst/>
          </a:prstGeom>
          <a:solidFill>
            <a:srgbClr val="205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541C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1478875"/>
            <a:ext cx="11116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Informações Abrangentes ao seu Alcance</a:t>
            </a:r>
            <a:endParaRPr lang="en-US" sz="4450" b="1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41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 ferramenta fornece um conjunto completo de informações essenciais para o Processamento:</a:t>
            </a:r>
            <a:endParaRPr lang="en-US" sz="175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59336"/>
            <a:ext cx="4196358" cy="3491389"/>
          </a:xfrm>
          <a:prstGeom prst="roundRect">
            <a:avLst>
              <a:gd name="adj" fmla="val 97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824270" y="3289816"/>
            <a:ext cx="4135398" cy="6804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pt-BR">
              <a:solidFill>
                <a:srgbClr val="92D05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721888" y="34173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>
              <a:latin typeface="Exo 2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51084" y="4197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Percentuais</a:t>
            </a:r>
            <a:endParaRPr lang="en-US" sz="2200" dirty="0">
              <a:latin typeface="Exo 2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51084" y="4687490"/>
            <a:ext cx="3681770" cy="1546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Retorna o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percentual dos valores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ao relacionar variáveis, permitindo uma visão clara da distribuição dos dados.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3259336"/>
            <a:ext cx="4196358" cy="3491389"/>
          </a:xfrm>
          <a:prstGeom prst="roundRect">
            <a:avLst>
              <a:gd name="adj" fmla="val 97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5247442" y="3289816"/>
            <a:ext cx="4135398" cy="6804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pt-BR">
              <a:solidFill>
                <a:srgbClr val="92D05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145060" y="34173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>
              <a:latin typeface="Exo 2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74256" y="419707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Bases Ponderadas e Sem Ponderação</a:t>
            </a:r>
            <a:endParaRPr lang="en-US" sz="2200" dirty="0">
              <a:latin typeface="Exo 2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74256" y="504182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Oferece insights sobre a amostra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com e sem ponderação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, crucial para estudos que utilizam ajustes de dados.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40133" y="3259336"/>
            <a:ext cx="4196358" cy="3491389"/>
          </a:xfrm>
          <a:prstGeom prst="roundRect">
            <a:avLst>
              <a:gd name="adj" fmla="val 97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9670613" y="3289816"/>
            <a:ext cx="4135398" cy="6804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pt-BR">
              <a:solidFill>
                <a:srgbClr val="92D050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11568232" y="34173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>
              <a:latin typeface="Exo 2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7427" y="4197072"/>
            <a:ext cx="3241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Índice de Multiplicidade</a:t>
            </a:r>
            <a:endParaRPr lang="en-US" sz="2200" dirty="0">
              <a:latin typeface="Exo 2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97427" y="468749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Para respostas abertas com múltiplas escolhas, calcula o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índice de multiplicidade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, aprofundando a análise.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669F1EE-D871-5999-3D22-78E735FDA301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2054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B9B3A-C8D1-9F91-8EBB-B830A3E0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FBFDA08-1F9E-6260-CC64-43EF2F42CD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626C997-3D33-0405-04F7-BAC914A68D21}"/>
              </a:ext>
            </a:extLst>
          </p:cNvPr>
          <p:cNvSpPr/>
          <p:nvPr/>
        </p:nvSpPr>
        <p:spPr>
          <a:xfrm>
            <a:off x="657621" y="925500"/>
            <a:ext cx="13178989" cy="90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Análises detalhadas para Variáveis Numéricas</a:t>
            </a:r>
            <a:endParaRPr lang="en-US" sz="4450" b="1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F1CFE94-8E3A-4998-3C67-E9E1CEB243A2}"/>
              </a:ext>
            </a:extLst>
          </p:cNvPr>
          <p:cNvSpPr/>
          <p:nvPr/>
        </p:nvSpPr>
        <p:spPr>
          <a:xfrm>
            <a:off x="1543788" y="2578815"/>
            <a:ext cx="3294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Valores de Agrupamento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73A9BB9-F8F0-1E1F-0CF9-A5B7A5A88186}"/>
              </a:ext>
            </a:extLst>
          </p:cNvPr>
          <p:cNvSpPr/>
          <p:nvPr/>
        </p:nvSpPr>
        <p:spPr>
          <a:xfrm>
            <a:off x="1163597" y="3145157"/>
            <a:ext cx="4158615" cy="157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Apresenta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a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soma de </a:t>
            </a:r>
            <a:r>
              <a:rPr lang="en-US" sz="1750" b="1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valores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agrupados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solidFill>
                  <a:srgbClr val="15213F"/>
                </a:solidFill>
                <a:highlight>
                  <a:srgbClr val="FFFF00"/>
                </a:highlight>
                <a:latin typeface="Exo 2" panose="020B0604020202020204" charset="0"/>
                <a:ea typeface="Roboto" pitchFamily="34" charset="-122"/>
                <a:cs typeface="Roboto" pitchFamily="34" charset="-120"/>
              </a:rPr>
              <a:t>(TTB e BTB)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, ideal para </a:t>
            </a:r>
            <a:r>
              <a:rPr lang="en-US" sz="1750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sumarizar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dados por </a:t>
            </a:r>
            <a:r>
              <a:rPr lang="en-US" sz="1750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categorias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específicas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B7C870F-4304-6B12-55B9-305A6507EAD1}"/>
              </a:ext>
            </a:extLst>
          </p:cNvPr>
          <p:cNvSpPr/>
          <p:nvPr/>
        </p:nvSpPr>
        <p:spPr>
          <a:xfrm>
            <a:off x="6823615" y="2671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Valores de Média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15F9EA2-F073-E2B7-7BBC-FE4827C3C4C3}"/>
              </a:ext>
            </a:extLst>
          </p:cNvPr>
          <p:cNvSpPr/>
          <p:nvPr/>
        </p:nvSpPr>
        <p:spPr>
          <a:xfrm>
            <a:off x="6372207" y="325405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Fornece os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valores de média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para variáveis numéricas, permitindo identificar tendências e pontos centrais.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8284A27-BAA6-B7C6-B059-A34C8AD31C40}"/>
              </a:ext>
            </a:extLst>
          </p:cNvPr>
          <p:cNvSpPr/>
          <p:nvPr/>
        </p:nvSpPr>
        <p:spPr>
          <a:xfrm>
            <a:off x="1606057" y="5364985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Net Promoter Score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300E9FF-4A1C-979E-B1D8-524C7A449AFD}"/>
              </a:ext>
            </a:extLst>
          </p:cNvPr>
          <p:cNvSpPr/>
          <p:nvPr/>
        </p:nvSpPr>
        <p:spPr>
          <a:xfrm>
            <a:off x="1163597" y="5957624"/>
            <a:ext cx="4158615" cy="807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Retorna o </a:t>
            </a:r>
            <a:r>
              <a:rPr lang="en-US" sz="1750" b="1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cálculo do NPS</a:t>
            </a: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 diretamente na tabela.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8476E7-6B11-D346-74EA-1BBC128674B8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2113F8D-0123-8A1E-AC82-06E0AFB2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5"/>
          <a:stretch/>
        </p:blipFill>
        <p:spPr>
          <a:xfrm>
            <a:off x="10644425" y="2587083"/>
            <a:ext cx="3940869" cy="5307980"/>
          </a:xfrm>
          <a:prstGeom prst="rect">
            <a:avLst/>
          </a:prstGeom>
        </p:spPr>
      </p:pic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915DA38E-DB63-5DB6-B7C0-7F06868B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76" y="2446897"/>
            <a:ext cx="568800" cy="568800"/>
          </a:xfrm>
          <a:prstGeom prst="rect">
            <a:avLst/>
          </a:prstGeom>
        </p:spPr>
      </p:pic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11E6DABD-FAE2-E71D-C5D2-4E3C94789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807" y="2479415"/>
            <a:ext cx="568800" cy="568800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3B968001-CFEE-666C-91E2-F38F0EEA7CE6}"/>
              </a:ext>
            </a:extLst>
          </p:cNvPr>
          <p:cNvSpPr/>
          <p:nvPr/>
        </p:nvSpPr>
        <p:spPr>
          <a:xfrm>
            <a:off x="6866732" y="5364985"/>
            <a:ext cx="3169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Conectividade de Dados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951D1464-8EE2-D99E-4BDA-8889A39F8ED4}"/>
              </a:ext>
            </a:extLst>
          </p:cNvPr>
          <p:cNvSpPr/>
          <p:nvPr/>
        </p:nvSpPr>
        <p:spPr>
          <a:xfrm>
            <a:off x="6371295" y="5910292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Integra-se facilmente com suas bases de dados existentes para Processamento contínuo.</a:t>
            </a:r>
            <a:endParaRPr lang="en-US" sz="1750" dirty="0">
              <a:latin typeface="Exo 2" panose="020B0604020202020204" charset="0"/>
            </a:endParaRPr>
          </a:p>
        </p:txBody>
      </p:sp>
      <p:pic>
        <p:nvPicPr>
          <p:cNvPr id="24" name="Imagem 23" descr="Ícone&#10;&#10;O conteúdo gerado por IA pode estar incorreto.">
            <a:extLst>
              <a:ext uri="{FF2B5EF4-FFF2-40B4-BE49-F238E27FC236}">
                <a16:creationId xmlns:a16="http://schemas.microsoft.com/office/drawing/2014/main" id="{97C60BEB-21EF-53CE-154E-BE0CCDF33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76" y="5257750"/>
            <a:ext cx="568800" cy="568800"/>
          </a:xfrm>
          <a:prstGeom prst="rect">
            <a:avLst/>
          </a:prstGeom>
        </p:spPr>
      </p:pic>
      <p:pic>
        <p:nvPicPr>
          <p:cNvPr id="26" name="Imagem 25" descr="Ícone&#10;&#10;O conteúdo gerado por IA pode estar incorreto.">
            <a:extLst>
              <a:ext uri="{FF2B5EF4-FFF2-40B4-BE49-F238E27FC236}">
                <a16:creationId xmlns:a16="http://schemas.microsoft.com/office/drawing/2014/main" id="{1A65541D-9BCA-2DCC-9A83-257604233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895" y="5257750"/>
            <a:ext cx="568800" cy="5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BF8C0-C9DB-D110-02A7-7CF3F2A8B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4;p21">
            <a:extLst>
              <a:ext uri="{FF2B5EF4-FFF2-40B4-BE49-F238E27FC236}">
                <a16:creationId xmlns:a16="http://schemas.microsoft.com/office/drawing/2014/main" id="{7096A125-9FE7-29D0-B841-A3207521BB36}"/>
              </a:ext>
            </a:extLst>
          </p:cNvPr>
          <p:cNvSpPr/>
          <p:nvPr/>
        </p:nvSpPr>
        <p:spPr>
          <a:xfrm>
            <a:off x="24" y="0"/>
            <a:ext cx="14630375" cy="8229600"/>
          </a:xfrm>
          <a:prstGeom prst="rect">
            <a:avLst/>
          </a:prstGeom>
          <a:solidFill>
            <a:srgbClr val="2B27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541C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B9E3729-5FC1-193F-8366-E7DE013058A2}"/>
              </a:ext>
            </a:extLst>
          </p:cNvPr>
          <p:cNvSpPr/>
          <p:nvPr/>
        </p:nvSpPr>
        <p:spPr>
          <a:xfrm>
            <a:off x="793790" y="1409700"/>
            <a:ext cx="8612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chemeClr val="bg1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Comparativo: SPSS vs Expertise</a:t>
            </a:r>
            <a:endParaRPr lang="en-US" sz="445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0A0DBAF-02D2-E665-6C54-ED3BB502DAA0}"/>
              </a:ext>
            </a:extLst>
          </p:cNvPr>
          <p:cNvSpPr/>
          <p:nvPr/>
        </p:nvSpPr>
        <p:spPr>
          <a:xfrm>
            <a:off x="793790" y="2572107"/>
            <a:ext cx="13042821" cy="3629739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9AC8C71-7663-4A5C-1A0F-BA6A805465B5}"/>
              </a:ext>
            </a:extLst>
          </p:cNvPr>
          <p:cNvSpPr/>
          <p:nvPr/>
        </p:nvSpPr>
        <p:spPr>
          <a:xfrm>
            <a:off x="801410" y="292541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A976F53-B350-DE2F-0336-2C568281C624}"/>
              </a:ext>
            </a:extLst>
          </p:cNvPr>
          <p:cNvSpPr/>
          <p:nvPr/>
        </p:nvSpPr>
        <p:spPr>
          <a:xfrm>
            <a:off x="1028343" y="306911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Processamento</a:t>
            </a:r>
            <a:endParaRPr lang="en-US" sz="1750" dirty="0">
              <a:solidFill>
                <a:schemeClr val="bg1"/>
              </a:solidFill>
              <a:latin typeface="Exo 2" panose="020B060402020202020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50FF749-B03B-F841-43C5-A83B167249D6}"/>
              </a:ext>
            </a:extLst>
          </p:cNvPr>
          <p:cNvSpPr/>
          <p:nvPr/>
        </p:nvSpPr>
        <p:spPr>
          <a:xfrm>
            <a:off x="4940379" y="3069119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Manual, tabela por tabela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3BE2063-D6B2-8181-1E36-B6480EC3ADA1}"/>
              </a:ext>
            </a:extLst>
          </p:cNvPr>
          <p:cNvSpPr/>
          <p:nvPr/>
        </p:nvSpPr>
        <p:spPr>
          <a:xfrm>
            <a:off x="9499997" y="3069119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Automatizado, em lote</a:t>
            </a: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F97B902D-0B85-3CC6-34DD-417F76D2AF4D}"/>
              </a:ext>
            </a:extLst>
          </p:cNvPr>
          <p:cNvSpPr/>
          <p:nvPr/>
        </p:nvSpPr>
        <p:spPr>
          <a:xfrm>
            <a:off x="801410" y="35757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E18F45C-16F4-1A76-27B6-1003ADC5242B}"/>
              </a:ext>
            </a:extLst>
          </p:cNvPr>
          <p:cNvSpPr/>
          <p:nvPr/>
        </p:nvSpPr>
        <p:spPr>
          <a:xfrm>
            <a:off x="1028343" y="371943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Erros</a:t>
            </a: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EDB8DC4-DFC5-09FA-0933-4CDC11BC2786}"/>
              </a:ext>
            </a:extLst>
          </p:cNvPr>
          <p:cNvSpPr/>
          <p:nvPr/>
        </p:nvSpPr>
        <p:spPr>
          <a:xfrm>
            <a:off x="4940379" y="3719438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Mais propenso a erros humanos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EC13924-8A42-49A8-7E09-46F0127E1BF9}"/>
              </a:ext>
            </a:extLst>
          </p:cNvPr>
          <p:cNvSpPr/>
          <p:nvPr/>
        </p:nvSpPr>
        <p:spPr>
          <a:xfrm>
            <a:off x="9499997" y="371943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Minimizado por automação</a:t>
            </a: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2CD3E71-95C3-097C-034C-35B4FB1C2CE8}"/>
              </a:ext>
            </a:extLst>
          </p:cNvPr>
          <p:cNvSpPr/>
          <p:nvPr/>
        </p:nvSpPr>
        <p:spPr>
          <a:xfrm>
            <a:off x="801410" y="42260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BD8DB5E-8288-6DF6-B366-324CCDB921B5}"/>
              </a:ext>
            </a:extLst>
          </p:cNvPr>
          <p:cNvSpPr/>
          <p:nvPr/>
        </p:nvSpPr>
        <p:spPr>
          <a:xfrm>
            <a:off x="1028343" y="436975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Velocidade</a:t>
            </a: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175EBFE-CC2B-EFEF-4209-28ECBECF4908}"/>
              </a:ext>
            </a:extLst>
          </p:cNvPr>
          <p:cNvSpPr/>
          <p:nvPr/>
        </p:nvSpPr>
        <p:spPr>
          <a:xfrm>
            <a:off x="4940379" y="436975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Demorado para grandes volumes</a:t>
            </a: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091AE78-405F-9EF4-4061-4CA630510203}"/>
              </a:ext>
            </a:extLst>
          </p:cNvPr>
          <p:cNvSpPr/>
          <p:nvPr/>
        </p:nvSpPr>
        <p:spPr>
          <a:xfrm>
            <a:off x="9499997" y="436975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Significativamente mais rápido</a:t>
            </a: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45287384-80EC-692D-11E5-1BE283E3EEBC}"/>
              </a:ext>
            </a:extLst>
          </p:cNvPr>
          <p:cNvSpPr/>
          <p:nvPr/>
        </p:nvSpPr>
        <p:spPr>
          <a:xfrm>
            <a:off x="801410" y="487636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85D75FF-753A-B9E9-D3E1-4E13755D8D61}"/>
              </a:ext>
            </a:extLst>
          </p:cNvPr>
          <p:cNvSpPr/>
          <p:nvPr/>
        </p:nvSpPr>
        <p:spPr>
          <a:xfrm>
            <a:off x="1028343" y="502007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Tecnologia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64F9BB81-89B9-7C39-3A8B-57F46AC117C4}"/>
              </a:ext>
            </a:extLst>
          </p:cNvPr>
          <p:cNvSpPr/>
          <p:nvPr/>
        </p:nvSpPr>
        <p:spPr>
          <a:xfrm>
            <a:off x="4940379" y="502007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Tradicional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DCD67D09-6535-6FC9-15B1-5E4BE9E9F257}"/>
              </a:ext>
            </a:extLst>
          </p:cNvPr>
          <p:cNvSpPr/>
          <p:nvPr/>
        </p:nvSpPr>
        <p:spPr>
          <a:xfrm>
            <a:off x="9499997" y="5020077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Python, moderna e escalável</a:t>
            </a: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D78A3E1A-A860-1F77-2440-B657D3BCD02E}"/>
              </a:ext>
            </a:extLst>
          </p:cNvPr>
          <p:cNvSpPr/>
          <p:nvPr/>
        </p:nvSpPr>
        <p:spPr>
          <a:xfrm>
            <a:off x="793790" y="6289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 Expertise oferece um salto qualitativo em eficiência e confiabilidade para seu Processamento de Dados.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3F090FF-10AD-C67F-39D7-B2F636F4871C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2B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Google Shape;140;p20">
            <a:extLst>
              <a:ext uri="{FF2B5EF4-FFF2-40B4-BE49-F238E27FC236}">
                <a16:creationId xmlns:a16="http://schemas.microsoft.com/office/drawing/2014/main" id="{D1EA6BB3-35BC-BDC0-3A7A-F151A319C5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0143">
            <a:off x="12598842" y="89161"/>
            <a:ext cx="1980000" cy="16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42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5;p17">
            <a:extLst>
              <a:ext uri="{FF2B5EF4-FFF2-40B4-BE49-F238E27FC236}">
                <a16:creationId xmlns:a16="http://schemas.microsoft.com/office/drawing/2014/main" id="{DCAEABE9-AB22-4DD4-D5B6-C2441C0A9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/>
          <p:cNvSpPr/>
          <p:nvPr/>
        </p:nvSpPr>
        <p:spPr>
          <a:xfrm>
            <a:off x="793791" y="2298492"/>
            <a:ext cx="7458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Acesse a Ferramenta agora!</a:t>
            </a:r>
            <a:endParaRPr lang="en-US" sz="445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71642"/>
            <a:ext cx="7458111" cy="1207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Estamos entusiasmados em convidar você a experimentar a nossa ferramenta. Veja como ela pode transformar seu fluxo de trabalho e otimizar suas análises.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878412"/>
            <a:ext cx="5250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257B8"/>
                </a:solidFill>
                <a:latin typeface="Verdana" panose="020B0604030504040204" pitchFamily="34" charset="0"/>
                <a:ea typeface="Verdana" panose="020B0604030504040204" pitchFamily="34" charset="0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acessar a ferramenta!</a:t>
            </a:r>
            <a:endParaRPr lang="en-US" sz="17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1" y="6607976"/>
            <a:ext cx="7279692" cy="893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Explore as funcionalidades, teste com seus próprios dados e descubra </a:t>
            </a:r>
            <a:b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15213F"/>
                </a:solidFill>
                <a:latin typeface="Exo 2" panose="020B0604020202020204" charset="0"/>
                <a:ea typeface="Roboto" pitchFamily="34" charset="-122"/>
                <a:cs typeface="Roboto" pitchFamily="34" charset="-120"/>
              </a:rPr>
              <a:t>a diferença que a automação e a precisão podem fazer.</a:t>
            </a:r>
            <a:endParaRPr lang="en-US" sz="1750" dirty="0">
              <a:latin typeface="Exo 2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6D6FBE-2812-9B97-7E3A-664C4DE49F6A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oogle Shape;106;p17">
            <a:extLst>
              <a:ext uri="{FF2B5EF4-FFF2-40B4-BE49-F238E27FC236}">
                <a16:creationId xmlns:a16="http://schemas.microsoft.com/office/drawing/2014/main" id="{04C6E211-6E40-6DD4-1F62-8D5F3EAE71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346" r="42915"/>
          <a:stretch/>
        </p:blipFill>
        <p:spPr>
          <a:xfrm>
            <a:off x="8753707" y="0"/>
            <a:ext cx="5876693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5B37-7B68-5564-5AFB-19109D5D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3E281D18-0673-44F4-D269-0689EC1E6F01}"/>
              </a:ext>
            </a:extLst>
          </p:cNvPr>
          <p:cNvSpPr/>
          <p:nvPr/>
        </p:nvSpPr>
        <p:spPr>
          <a:xfrm>
            <a:off x="958039" y="2625191"/>
            <a:ext cx="3294102" cy="641671"/>
          </a:xfrm>
          <a:prstGeom prst="rect">
            <a:avLst/>
          </a:prstGeom>
          <a:solidFill>
            <a:srgbClr val="E1E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2ED6C7B7-1AAF-0A89-0BF3-EB9A1FDA9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863" r="57552" b="14861"/>
          <a:stretch/>
        </p:blipFill>
        <p:spPr>
          <a:xfrm>
            <a:off x="9678203" y="30942"/>
            <a:ext cx="4952197" cy="819865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FA69822-2D30-FA1A-EB50-DF7E84C8D4F9}"/>
              </a:ext>
            </a:extLst>
          </p:cNvPr>
          <p:cNvSpPr/>
          <p:nvPr/>
        </p:nvSpPr>
        <p:spPr>
          <a:xfrm>
            <a:off x="12779297" y="7750097"/>
            <a:ext cx="1761893" cy="379142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108;p17">
            <a:extLst>
              <a:ext uri="{FF2B5EF4-FFF2-40B4-BE49-F238E27FC236}">
                <a16:creationId xmlns:a16="http://schemas.microsoft.com/office/drawing/2014/main" id="{655C1221-1959-D45B-A1B9-F3F7729BF397}"/>
              </a:ext>
            </a:extLst>
          </p:cNvPr>
          <p:cNvSpPr txBox="1">
            <a:spLocks/>
          </p:cNvSpPr>
          <p:nvPr/>
        </p:nvSpPr>
        <p:spPr>
          <a:xfrm>
            <a:off x="660061" y="710352"/>
            <a:ext cx="3911939" cy="64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3200" b="1" dirty="0">
                <a:solidFill>
                  <a:srgbClr val="1F531C"/>
                </a:solidFill>
                <a:latin typeface="Exo 2 SemiBold"/>
                <a:ea typeface="Exo 2 ExtraLight"/>
                <a:cs typeface="Exo 2 ExtraLight"/>
                <a:sym typeface="Exo 2 SemiBold"/>
              </a:rPr>
              <a:t>Próximos passos</a:t>
            </a:r>
            <a:endParaRPr lang="pt-BR" sz="3200" b="1" dirty="0">
              <a:solidFill>
                <a:srgbClr val="1F531C"/>
              </a:solidFill>
              <a:latin typeface="Exo 2 ExtraLight"/>
              <a:ea typeface="Exo 2 ExtraLight"/>
              <a:cs typeface="Exo 2 ExtraLight"/>
              <a:sym typeface="Exo 2 ExtraLight"/>
            </a:endParaRPr>
          </a:p>
        </p:txBody>
      </p:sp>
      <p:cxnSp>
        <p:nvCxnSpPr>
          <p:cNvPr id="29" name="Google Shape;56;p13">
            <a:extLst>
              <a:ext uri="{FF2B5EF4-FFF2-40B4-BE49-F238E27FC236}">
                <a16:creationId xmlns:a16="http://schemas.microsoft.com/office/drawing/2014/main" id="{65D45D73-97F1-D64C-988B-D4CB61CBABFD}"/>
              </a:ext>
            </a:extLst>
          </p:cNvPr>
          <p:cNvCxnSpPr>
            <a:cxnSpLocks/>
          </p:cNvCxnSpPr>
          <p:nvPr/>
        </p:nvCxnSpPr>
        <p:spPr>
          <a:xfrm>
            <a:off x="358080" y="472908"/>
            <a:ext cx="2160000" cy="0"/>
          </a:xfrm>
          <a:prstGeom prst="straightConnector1">
            <a:avLst/>
          </a:prstGeom>
          <a:noFill/>
          <a:ln w="38100" cap="flat" cmpd="sng">
            <a:solidFill>
              <a:srgbClr val="DBFA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 1">
            <a:extLst>
              <a:ext uri="{FF2B5EF4-FFF2-40B4-BE49-F238E27FC236}">
                <a16:creationId xmlns:a16="http://schemas.microsoft.com/office/drawing/2014/main" id="{AB894441-DEFE-0491-365C-2291FF653FC4}"/>
              </a:ext>
            </a:extLst>
          </p:cNvPr>
          <p:cNvSpPr/>
          <p:nvPr/>
        </p:nvSpPr>
        <p:spPr>
          <a:xfrm>
            <a:off x="1852159" y="2781316"/>
            <a:ext cx="2399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Servidor Expertise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pic>
        <p:nvPicPr>
          <p:cNvPr id="34" name="Imagem 33" descr="Ícone&#10;&#10;O conteúdo gerado por IA pode estar incorreto.">
            <a:extLst>
              <a:ext uri="{FF2B5EF4-FFF2-40B4-BE49-F238E27FC236}">
                <a16:creationId xmlns:a16="http://schemas.microsoft.com/office/drawing/2014/main" id="{ACF835FA-EFD5-2B45-0B7A-77D3C538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56" y="2698062"/>
            <a:ext cx="568800" cy="5688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1B0117C5-319F-B4D3-0DCB-492F2178FB99}"/>
              </a:ext>
            </a:extLst>
          </p:cNvPr>
          <p:cNvSpPr/>
          <p:nvPr/>
        </p:nvSpPr>
        <p:spPr>
          <a:xfrm>
            <a:off x="958039" y="3314073"/>
            <a:ext cx="3294102" cy="1648744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Inserção da ferramenta no novo servidor online de </a:t>
            </a:r>
            <a:r>
              <a:rPr lang="pt-BR" sz="1200" dirty="0" err="1">
                <a:solidFill>
                  <a:srgbClr val="2A2722"/>
                </a:solidFill>
                <a:latin typeface="Exo 2 Light"/>
              </a:rPr>
              <a:t>python</a:t>
            </a:r>
            <a:r>
              <a:rPr lang="pt-BR" sz="1200" dirty="0">
                <a:solidFill>
                  <a:srgbClr val="2A2722"/>
                </a:solidFill>
                <a:latin typeface="Exo 2 Light"/>
              </a:rPr>
              <a:t> da Expertise (</a:t>
            </a:r>
            <a:r>
              <a:rPr lang="pt-BR" sz="1200" dirty="0" err="1">
                <a:solidFill>
                  <a:srgbClr val="2A2722"/>
                </a:solidFill>
                <a:latin typeface="Exo 2 Light"/>
              </a:rPr>
              <a:t>Nginx</a:t>
            </a:r>
            <a:r>
              <a:rPr lang="pt-BR" sz="1200" dirty="0">
                <a:solidFill>
                  <a:srgbClr val="2A2722"/>
                </a:solidFill>
                <a:latin typeface="Exo 2 Light"/>
              </a:rPr>
              <a:t>)</a:t>
            </a: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A2722"/>
              </a:solidFill>
              <a:latin typeface="Exo 2 Light"/>
            </a:endParaRP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Maior segurança para os dados</a:t>
            </a: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A2722"/>
              </a:solidFill>
              <a:latin typeface="Exo 2 Light"/>
            </a:endParaRP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Independência de servidores externos</a:t>
            </a: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A2722"/>
              </a:solidFill>
              <a:latin typeface="Exo 2 Light"/>
            </a:endParaRP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Performance na execução da ferramenta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5E63628-4FA2-B4DA-86DF-4622CA8A1E1F}"/>
              </a:ext>
            </a:extLst>
          </p:cNvPr>
          <p:cNvSpPr/>
          <p:nvPr/>
        </p:nvSpPr>
        <p:spPr>
          <a:xfrm>
            <a:off x="5385027" y="2625191"/>
            <a:ext cx="3294102" cy="641671"/>
          </a:xfrm>
          <a:prstGeom prst="rect">
            <a:avLst/>
          </a:prstGeom>
          <a:solidFill>
            <a:srgbClr val="E1E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0282364A-6477-15E9-9129-A2DE9568D650}"/>
              </a:ext>
            </a:extLst>
          </p:cNvPr>
          <p:cNvSpPr/>
          <p:nvPr/>
        </p:nvSpPr>
        <p:spPr>
          <a:xfrm>
            <a:off x="6279147" y="2781316"/>
            <a:ext cx="2399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541B"/>
                </a:solidFill>
                <a:latin typeface="Exo 2" panose="020B0604020202020204" charset="0"/>
                <a:ea typeface="Roboto Slab" pitchFamily="34" charset="-122"/>
                <a:cs typeface="Roboto Slab" pitchFamily="34" charset="-120"/>
              </a:rPr>
              <a:t>Teste Estatístico</a:t>
            </a:r>
            <a:endParaRPr lang="en-US" sz="2200" dirty="0">
              <a:solidFill>
                <a:srgbClr val="20541B"/>
              </a:solidFill>
              <a:latin typeface="Exo 2" panose="020B060402020202020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10A1EDE-CBFC-AF8B-3754-8A3237B13603}"/>
              </a:ext>
            </a:extLst>
          </p:cNvPr>
          <p:cNvSpPr/>
          <p:nvPr/>
        </p:nvSpPr>
        <p:spPr>
          <a:xfrm>
            <a:off x="5385027" y="3314073"/>
            <a:ext cx="3294102" cy="1648744"/>
          </a:xfrm>
          <a:prstGeom prst="rect">
            <a:avLst/>
          </a:prstGeom>
          <a:solidFill>
            <a:srgbClr val="F5F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Incluir testes estatísticos entre as variáveis de comparação</a:t>
            </a: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A2722"/>
              </a:solidFill>
              <a:latin typeface="Exo 2 Light"/>
            </a:endParaRPr>
          </a:p>
          <a:p>
            <a:pPr marL="171450" indent="-171450">
              <a:buClr>
                <a:srgbClr val="1F531C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A2722"/>
                </a:solidFill>
                <a:latin typeface="Exo 2 Light"/>
              </a:rPr>
              <a:t>Acompanhar com mais agilidade em uma única ferramenta as mudanças significativas que ocorrem entre as ondas</a:t>
            </a:r>
          </a:p>
        </p:txBody>
      </p:sp>
      <p:pic>
        <p:nvPicPr>
          <p:cNvPr id="41" name="Imagem 40" descr="Ícone&#10;&#10;O conteúdo gerado por IA pode estar incorreto.">
            <a:extLst>
              <a:ext uri="{FF2B5EF4-FFF2-40B4-BE49-F238E27FC236}">
                <a16:creationId xmlns:a16="http://schemas.microsoft.com/office/drawing/2014/main" id="{671AF775-0298-A7C2-8F5F-A0F25F73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87" y="2658462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639</Words>
  <Application>Microsoft Office PowerPoint</Application>
  <PresentationFormat>Personalizar</PresentationFormat>
  <Paragraphs>87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Exo 2</vt:lpstr>
      <vt:lpstr>Arial</vt:lpstr>
      <vt:lpstr>Verdana</vt:lpstr>
      <vt:lpstr>Exo 2 ExtraLight</vt:lpstr>
      <vt:lpstr>Roboto Slab</vt:lpstr>
      <vt:lpstr>Exo 2 Light</vt:lpstr>
      <vt:lpstr>Exo 2 SemiBold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Rayner Santos</cp:lastModifiedBy>
  <cp:revision>34</cp:revision>
  <dcterms:created xsi:type="dcterms:W3CDTF">2025-08-07T18:10:49Z</dcterms:created>
  <dcterms:modified xsi:type="dcterms:W3CDTF">2025-08-12T10:59:53Z</dcterms:modified>
</cp:coreProperties>
</file>